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9" r:id="rId1"/>
  </p:sldMasterIdLst>
  <p:notesMasterIdLst>
    <p:notesMasterId r:id="rId32"/>
  </p:notesMasterIdLst>
  <p:handoutMasterIdLst>
    <p:handoutMasterId r:id="rId33"/>
  </p:handoutMasterIdLst>
  <p:sldIdLst>
    <p:sldId id="355" r:id="rId2"/>
    <p:sldId id="338" r:id="rId3"/>
    <p:sldId id="339" r:id="rId4"/>
    <p:sldId id="340" r:id="rId5"/>
    <p:sldId id="341" r:id="rId6"/>
    <p:sldId id="343" r:id="rId7"/>
    <p:sldId id="367" r:id="rId8"/>
    <p:sldId id="371" r:id="rId9"/>
    <p:sldId id="368" r:id="rId10"/>
    <p:sldId id="372" r:id="rId11"/>
    <p:sldId id="362" r:id="rId12"/>
    <p:sldId id="363" r:id="rId13"/>
    <p:sldId id="364" r:id="rId14"/>
    <p:sldId id="370" r:id="rId15"/>
    <p:sldId id="369" r:id="rId16"/>
    <p:sldId id="365" r:id="rId17"/>
    <p:sldId id="373" r:id="rId18"/>
    <p:sldId id="374" r:id="rId19"/>
    <p:sldId id="375" r:id="rId20"/>
    <p:sldId id="376" r:id="rId21"/>
    <p:sldId id="377" r:id="rId22"/>
    <p:sldId id="378" r:id="rId23"/>
    <p:sldId id="381" r:id="rId24"/>
    <p:sldId id="383" r:id="rId25"/>
    <p:sldId id="379" r:id="rId26"/>
    <p:sldId id="380" r:id="rId27"/>
    <p:sldId id="382" r:id="rId28"/>
    <p:sldId id="384" r:id="rId29"/>
    <p:sldId id="385" r:id="rId30"/>
    <p:sldId id="353" r:id="rId31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charset="0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charset="0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charset="0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charset="0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charset="0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40751391-6D5E-F046-9961-34B224A3F385}">
          <p14:sldIdLst>
            <p14:sldId id="355"/>
          </p14:sldIdLst>
        </p14:section>
        <p14:section name="Untitled Section" id="{E08774EA-2A51-E04B-AB4C-CF11388F970C}">
          <p14:sldIdLst>
            <p14:sldId id="338"/>
            <p14:sldId id="339"/>
            <p14:sldId id="340"/>
            <p14:sldId id="341"/>
            <p14:sldId id="343"/>
            <p14:sldId id="367"/>
            <p14:sldId id="371"/>
            <p14:sldId id="368"/>
            <p14:sldId id="372"/>
            <p14:sldId id="362"/>
            <p14:sldId id="363"/>
            <p14:sldId id="364"/>
            <p14:sldId id="370"/>
            <p14:sldId id="369"/>
            <p14:sldId id="365"/>
            <p14:sldId id="373"/>
            <p14:sldId id="374"/>
            <p14:sldId id="375"/>
            <p14:sldId id="376"/>
            <p14:sldId id="377"/>
            <p14:sldId id="378"/>
            <p14:sldId id="381"/>
            <p14:sldId id="383"/>
            <p14:sldId id="379"/>
            <p14:sldId id="380"/>
            <p14:sldId id="382"/>
            <p14:sldId id="384"/>
            <p14:sldId id="385"/>
            <p14:sldId id="35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C0000"/>
    <a:srgbClr val="5F5F5F"/>
    <a:srgbClr val="A50021"/>
    <a:srgbClr val="4D4D4D"/>
    <a:srgbClr val="800000"/>
    <a:srgbClr val="990000"/>
    <a:srgbClr val="FFFF00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6" autoAdjust="0"/>
    <p:restoredTop sz="94701" autoAdjust="0"/>
  </p:normalViewPr>
  <p:slideViewPr>
    <p:cSldViewPr>
      <p:cViewPr>
        <p:scale>
          <a:sx n="100" d="100"/>
          <a:sy n="100" d="100"/>
        </p:scale>
        <p:origin x="-1472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08" y="-78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1-24-2018</a:t>
            </a: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D52AD17-0D2A-EA4B-9EEB-B8E1C47EC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1661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1-24-2018</a:t>
            </a: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330575"/>
            <a:ext cx="743585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2FDEF81-C123-C840-9CB1-E876832A9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912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1-24-2018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FDEF81-C123-C840-9CB1-E876832A9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1-24-2018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FDEF81-C123-C840-9CB1-E876832A9CF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4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rgbClr val="FFFFFF"/>
              </a:solidFill>
              <a:effectLst/>
              <a:latin typeface="Century Gothic" charset="0"/>
              <a:ea typeface="ＭＳ Ｐゴシック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altLang="zh-TW"/>
              <a:t>Harvest IP Law </a:t>
            </a:r>
            <a:r>
              <a:rPr lang="zh-TW" altLang="en-US"/>
              <a:t>丰恒知产 </a:t>
            </a:r>
            <a:r>
              <a:rPr lang="en-US" altLang="zh-TW"/>
              <a:t>2013-12-02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ABE0178-E805-DD41-ACD2-9F3F73EA0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rgbClr val="FFFFFF"/>
              </a:solidFill>
              <a:effectLst/>
              <a:latin typeface="Century Gothic" charset="0"/>
              <a:ea typeface="ＭＳ Ｐゴシック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ight Triangle 6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rgbClr val="FFFFFF"/>
              </a:solidFill>
              <a:effectLst/>
              <a:latin typeface="Century Gothic" charset="0"/>
              <a:ea typeface="ＭＳ Ｐゴシック" charset="0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rgbClr val="FFFFFF"/>
              </a:solidFill>
              <a:effectLst/>
              <a:latin typeface="Century Gothic" charset="0"/>
              <a:ea typeface="ＭＳ Ｐゴシック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altLang="zh-TW"/>
              <a:t>Harvest IP Law </a:t>
            </a:r>
            <a:r>
              <a:rPr lang="zh-TW" altLang="en-US"/>
              <a:t>丰恒知产 </a:t>
            </a:r>
            <a:r>
              <a:rPr lang="en-US" altLang="zh-TW"/>
              <a:t>2013-12-02 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2454B77D-6652-4D47-99C8-75DA56C3B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16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rgbClr val="FFFFFF"/>
              </a:solidFill>
              <a:effectLst/>
              <a:latin typeface="Century Gothic" charset="0"/>
              <a:ea typeface="ＭＳ Ｐゴシック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altLang="zh-TW"/>
              <a:t>Harvest IP Law </a:t>
            </a:r>
            <a:r>
              <a:rPr lang="zh-TW" altLang="en-US"/>
              <a:t>丰恒知产 </a:t>
            </a:r>
            <a:r>
              <a:rPr lang="en-US" altLang="zh-TW"/>
              <a:t>2013-12-02 </a:t>
            </a: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B2698BF8-37A5-1749-8772-1D39824C4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88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rgbClr val="FFFFFF"/>
              </a:solidFill>
              <a:effectLst/>
              <a:latin typeface="Century Gothic" charset="0"/>
              <a:ea typeface="ＭＳ Ｐゴシック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altLang="zh-TW"/>
              <a:t>Harvest IP Law </a:t>
            </a:r>
            <a:r>
              <a:rPr lang="zh-TW" altLang="en-US"/>
              <a:t>丰恒知产 </a:t>
            </a:r>
            <a:r>
              <a:rPr lang="en-US" altLang="zh-TW"/>
              <a:t>2013-12-02 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0F2941E-9498-6E4B-BA8C-50A653F18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39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rgbClr val="FFFFFF"/>
              </a:solidFill>
              <a:effectLst/>
              <a:latin typeface="Century Gothic" charset="0"/>
              <a:ea typeface="ＭＳ Ｐゴシック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altLang="zh-TW"/>
              <a:t>Harvest IP Law </a:t>
            </a:r>
            <a:r>
              <a:rPr lang="zh-TW" altLang="en-US"/>
              <a:t>丰恒知产 </a:t>
            </a:r>
            <a:r>
              <a:rPr lang="en-US" altLang="zh-TW"/>
              <a:t>2013-12-02 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4D1D3AA-AB36-E649-A50A-B52ECC8CB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308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5F5F5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9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9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Harvest IP Law </a:t>
            </a:r>
            <a:r>
              <a:rPr lang="zh-TW" altLang="en-US"/>
              <a:t>丰恒知产 </a:t>
            </a:r>
            <a:r>
              <a:rPr lang="en-US" altLang="zh-TW"/>
              <a:t>2013-12-02 </a:t>
            </a: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9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08E98DC-EC06-A441-AFC2-3FB749FBF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20" r:id="rId1"/>
    <p:sldLayoutId id="2147484221" r:id="rId2"/>
    <p:sldLayoutId id="2147484222" r:id="rId3"/>
    <p:sldLayoutId id="2147484223" r:id="rId4"/>
    <p:sldLayoutId id="2147484224" r:id="rId5"/>
  </p:sldLayoutIdLst>
  <p:hf hdr="0" ftr="0" dt="0"/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Arial" charset="0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Arial" charset="0"/>
          <a:ea typeface="ＭＳ Ｐゴシック" charset="0"/>
          <a:cs typeface="ＭＳ Ｐゴシック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Arial" charset="0"/>
          <a:ea typeface="ＭＳ Ｐゴシック" charset="0"/>
          <a:cs typeface="ＭＳ Ｐゴシック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Arial" charset="0"/>
          <a:ea typeface="ＭＳ Ｐゴシック" charset="0"/>
          <a:cs typeface="ＭＳ Ｐゴシック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Arial" charset="0"/>
          <a:ea typeface="ＭＳ Ｐゴシック" charset="0"/>
          <a:cs typeface="ＭＳ Ｐゴシック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charset="0"/>
          <a:ea typeface="ＭＳ Ｐゴシック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charset="0"/>
          <a:ea typeface="ＭＳ Ｐゴシック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charset="0"/>
          <a:ea typeface="ＭＳ Ｐゴシック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charset="0"/>
          <a:ea typeface="ＭＳ Ｐゴシック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"/>
        <a:defRPr sz="30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charset="0"/>
        <a:buChar char="›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charset="0"/>
        <a:buChar char="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charset="0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charset="0"/>
        <a:buChar char="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2" descr="image-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62200" y="228600"/>
            <a:ext cx="449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3" name="Line 3"/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457200" y="1828800"/>
            <a:ext cx="81534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4000" b="1" dirty="0" smtClean="0">
                <a:solidFill>
                  <a:srgbClr val="6C0000"/>
                </a:solidFill>
                <a:effectLst/>
                <a:latin typeface="Calibri"/>
                <a:ea typeface="宋体" charset="0"/>
                <a:cs typeface="Calibri"/>
              </a:rPr>
              <a:t>Global Trends and Opportunities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4000" b="1" dirty="0" smtClean="0">
                <a:solidFill>
                  <a:srgbClr val="6C0000"/>
                </a:solidFill>
                <a:effectLst/>
                <a:latin typeface="Calibri"/>
                <a:ea typeface="宋体" charset="0"/>
                <a:cs typeface="Calibri"/>
              </a:rPr>
              <a:t>in Patent Protection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zh-CN" sz="4000" b="1" dirty="0">
              <a:solidFill>
                <a:srgbClr val="6C0000"/>
              </a:solidFill>
              <a:effectLst/>
              <a:latin typeface="Calibri"/>
              <a:ea typeface="宋体" charset="0"/>
              <a:cs typeface="Calibri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CN" sz="4000" b="1" dirty="0" smtClean="0">
                <a:solidFill>
                  <a:srgbClr val="6C0000"/>
                </a:solidFill>
                <a:effectLst/>
                <a:latin typeface="Calibri"/>
                <a:ea typeface="宋体" charset="0"/>
                <a:cs typeface="Calibri"/>
              </a:rPr>
              <a:t>David K. Ho, Ph.D., J.D.</a:t>
            </a:r>
            <a:endParaRPr lang="en-US" altLang="zh-CN" sz="4000" b="1" dirty="0">
              <a:solidFill>
                <a:srgbClr val="6C0000"/>
              </a:solidFill>
              <a:effectLst/>
              <a:latin typeface="Calibri"/>
              <a:ea typeface="宋体" charset="0"/>
              <a:cs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178B8-CF32-834C-AC64-721C0AAEE1D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10</a:t>
            </a:fld>
            <a:endParaRPr lang="en-US" sz="12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52400"/>
            <a:ext cx="6705600" cy="651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46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11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</a:t>
            </a:r>
            <a:r>
              <a:rPr lang="en-US" altLang="zh-TW" sz="4000" dirty="0">
                <a:solidFill>
                  <a:srgbClr val="FFFF00"/>
                </a:solidFill>
              </a:rPr>
              <a:t>Trends</a:t>
            </a:r>
            <a:endParaRPr lang="en-US" altLang="zh-TW" sz="4000" dirty="0">
              <a:solidFill>
                <a:srgbClr val="FFFF00"/>
              </a:solidFill>
              <a:latin typeface="Apple LiGothic Medium"/>
              <a:ea typeface="Apple LiGothic Medium"/>
              <a:cs typeface="Apple LiGothic Medium"/>
            </a:endParaRPr>
          </a:p>
          <a:p>
            <a:pPr marL="0" indent="0" algn="ctr" eaLnBrk="1" hangingPunct="1">
              <a:buClrTx/>
              <a:buSzTx/>
              <a:buNone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4478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8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USA Patents Granted (2015)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Countries: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U.S.A.		              148,068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Japan		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52,730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South Korean		18,261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Germany			15,156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Taiwan			11,568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China			 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7,105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France			 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6,476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Canada			  4,915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United Kingdom		  4,033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Netherlands		  3,476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16632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12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8382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</a:t>
            </a:r>
            <a:r>
              <a:rPr lang="en-US" altLang="zh-TW" sz="4000" dirty="0">
                <a:solidFill>
                  <a:srgbClr val="FFFF00"/>
                </a:solidFill>
              </a:rPr>
              <a:t>Trends</a:t>
            </a:r>
            <a:endParaRPr lang="en-US" altLang="zh-TW" sz="4000" dirty="0">
              <a:solidFill>
                <a:srgbClr val="FFFF00"/>
              </a:solidFill>
              <a:latin typeface="Apple LiGothic Medium"/>
              <a:ea typeface="Apple LiGothic Medium"/>
              <a:cs typeface="Apple LiGothic Medium"/>
            </a:endParaRPr>
          </a:p>
          <a:p>
            <a:pPr marL="0" indent="0" algn="ctr" eaLnBrk="1" hangingPunct="1">
              <a:buClrTx/>
              <a:buSzTx/>
              <a:buNone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9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USA Patents Granted (2015)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Assignees: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Individually owned             18,899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IBM (USA)	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7,309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Samsung	(Korea)		5,059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Canon (Japan)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4,127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Qualcomm (USA)		2,900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Google (USA)		2,835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Toshiba (Japan)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	2,582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Sony (Japan)		2,448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LG (Korea)		2,241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Apple (USA)		1,937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5028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13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Trends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4478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10.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USA Patents Granted (2015)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Chinese</a:t>
            </a: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 Assignees: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Huawei Technologies (Shenzhen)	795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Shenzhen China Star		496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ZTE (Shenzhen)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		416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BOE Technology (Beijing)		275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Hong Fu Jin Precision (Shenzhen)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208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Individually owned		355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Tsinghua University (Beijing)	184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Huawei Device (Shenzhen)		128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Tencent (Shenzhen)		127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Fu Tai Hua Industry (Shenzhen)	116</a:t>
            </a:r>
            <a:endParaRPr lang="en-US" sz="2000" dirty="0" smtClean="0">
              <a:solidFill>
                <a:schemeClr val="bg1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53597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14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Trends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4478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11.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USA Patents Granted (2015)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Taiwanese</a:t>
            </a: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 Assignees: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Taiwan Semi Conductor	             1,757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Individually owned	             1,025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Hon Hai Precision		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573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Industrial Technology  Res. Inst.	422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Wistron				369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Au Optronics			308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United Microelectronics		252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HTC				248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Mediatek				247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Macronix				231</a:t>
            </a:r>
            <a:endParaRPr lang="en-US" sz="2000" dirty="0" smtClean="0">
              <a:solidFill>
                <a:schemeClr val="bg1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7257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15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Trends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4478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12.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USA Patents Granted (2015)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Indian</a:t>
            </a: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 Assignees: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Individually owned	           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  101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Council of Sci. &amp; Ind. Res.		99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Tata Consultancy Service		90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Infosys Limited			72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Wipro Limited			25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Lupin Limited			21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Wockhardt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		18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Cadila Healthcare	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15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Dr. Reddy’s Lab			13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Hetero Research Foundation	12	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3479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16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Trends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13.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USA Patents Granted (2015)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Technological Fields: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Drug, Bio-Affecting Compositions	              12,693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Active Solid State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Devices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              11,996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Multiplex Communications		              11,004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Telecommunication			7,884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Computers Graphics &amp; Systems		7,632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Multicomputer Data Transfer		6,347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Television				6,053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Data Processing: Database &amp; File MGMT	5,500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Data Processing: Vehicles &amp; Navigation	5,309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Semiconductor Device Manufacturing	4,965	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7639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17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Trends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14.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USA Patents Granted (2015)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Technological Fields from </a:t>
            </a:r>
            <a:r>
              <a:rPr lang="en-US" sz="2400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Chinese</a:t>
            </a: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 Assignees:</a:t>
            </a:r>
            <a:endParaRPr lang="en-US" sz="2400" u="sng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Multiplex Communications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	808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Active Solid State Devices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	404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Telecommunication	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381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Liquid Crystal Cells				317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Computers Graphics &amp; Systems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272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Pulse or Digital Communications		219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Drug, Bio-Affecting Compositions	             	218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Multicomputer Data Transferring		192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Electrical Systems &amp; Devices		188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Semiconductor Device Manufacturing	174	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7854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18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Trends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15.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USA Patents Granted (2015)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Technological Fields from </a:t>
            </a:r>
            <a:r>
              <a:rPr lang="en-US" sz="2400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Taiwanese</a:t>
            </a: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 Assignees: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Active Solid State Devices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             1,630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Computers Graphics &amp; Systems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718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Semiconductor Device Manufacturing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709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Electrical Systems &amp; Devices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440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Illumination				350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Electrical Connectors			311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Television				287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Static Information Storage			238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Telecommunication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233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Optical Systems				202	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56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19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Trends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4478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16.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USA Patents Granted (2015)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Technological Fields from </a:t>
            </a:r>
            <a:r>
              <a:rPr lang="en-US" sz="2400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Indian</a:t>
            </a: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 Assignees: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Data Processing: Database &amp; File MGMT	258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Multiplex Communication			228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Multicomputer Data Transferring		207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Drugs, Bio-Affecting Compositions		195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Organic Compounds			175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Error Detection &amp; Correction		133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Data Processing: Software Development	128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Information Security			124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Telecommunication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112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Image Analysis				105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369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0CB834AE-BFFB-E940-8662-F28463AA6EB6}" type="slidenum">
              <a:rPr lang="en-US" sz="1200" smtClean="0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990600"/>
            <a:ext cx="8229600" cy="838200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Trends</a:t>
            </a:r>
            <a:endParaRPr lang="en-US" altLang="zh-TW" sz="4000" dirty="0" smtClean="0">
              <a:solidFill>
                <a:srgbClr val="FFFF00"/>
              </a:solidFill>
              <a:latin typeface="Apple LiGothic Medium"/>
              <a:ea typeface="Apple LiGothic Medium"/>
              <a:cs typeface="Apple LiGothic Medium"/>
            </a:endParaRPr>
          </a:p>
        </p:txBody>
      </p:sp>
      <p:sp>
        <p:nvSpPr>
          <p:cNvPr id="36867" name="Content Placeholder 2"/>
          <p:cNvSpPr txBox="1">
            <a:spLocks/>
          </p:cNvSpPr>
          <p:nvPr/>
        </p:nvSpPr>
        <p:spPr bwMode="auto">
          <a:xfrm>
            <a:off x="381000" y="1828800"/>
            <a:ext cx="8229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8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1. WIPO </a:t>
            </a:r>
            <a:r>
              <a:rPr lang="en-US" sz="28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(World Intellectual Property Organization</a:t>
            </a:r>
            <a:r>
              <a:rPr lang="en-US" sz="28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)</a:t>
            </a:r>
            <a:endParaRPr lang="en-US" sz="2800" b="1" u="sng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800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Patent Cooperation Treaty (PCT</a:t>
            </a:r>
            <a:r>
              <a:rPr lang="en-US" sz="28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)</a:t>
            </a:r>
          </a:p>
          <a:p>
            <a:pPr lvl="1">
              <a:buClr>
                <a:schemeClr val="accent1"/>
              </a:buClr>
              <a:buSzPct val="80000"/>
              <a:buFont typeface="Arial"/>
              <a:buChar char="•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Arial" charset="0"/>
              </a:rPr>
              <a:t>File </a:t>
            </a:r>
            <a:r>
              <a:rPr lang="en-US" sz="2000" dirty="0">
                <a:solidFill>
                  <a:srgbClr val="292929"/>
                </a:solidFill>
                <a:effectLst/>
                <a:latin typeface="Arial" charset="0"/>
              </a:rPr>
              <a:t>one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Arial" charset="0"/>
              </a:rPr>
              <a:t>PCT application </a:t>
            </a:r>
            <a:r>
              <a:rPr lang="en-US" sz="2000" dirty="0">
                <a:solidFill>
                  <a:srgbClr val="292929"/>
                </a:solidFill>
                <a:effectLst/>
                <a:latin typeface="Arial" charset="0"/>
              </a:rPr>
              <a:t>at a receiving office</a:t>
            </a:r>
          </a:p>
          <a:p>
            <a:pPr lvl="1">
              <a:buClr>
                <a:schemeClr val="accent1"/>
              </a:buClr>
              <a:buSzPct val="95000"/>
              <a:buFont typeface="Arial"/>
              <a:buChar char="•"/>
            </a:pPr>
            <a:r>
              <a:rPr lang="en-US" sz="2000" dirty="0">
                <a:solidFill>
                  <a:srgbClr val="292929"/>
                </a:solidFill>
                <a:effectLst/>
                <a:latin typeface="Arial" charset="0"/>
              </a:rPr>
              <a:t>Then file multiple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Arial" charset="0"/>
              </a:rPr>
              <a:t>national phase applications later</a:t>
            </a:r>
          </a:p>
          <a:p>
            <a:pPr>
              <a:buClr>
                <a:schemeClr val="accent1"/>
              </a:buClr>
              <a:buSzPct val="95000"/>
              <a:buFont typeface="Wingdings" charset="2"/>
              <a:buChar char="§"/>
            </a:pPr>
            <a:r>
              <a:rPr lang="en-US" sz="28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PCT </a:t>
            </a:r>
            <a:r>
              <a:rPr lang="en-US" sz="2800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Time </a:t>
            </a:r>
            <a:r>
              <a:rPr lang="en-US" sz="28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Line</a:t>
            </a:r>
            <a:endParaRPr lang="en-US" altLang="ja-JP" sz="28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Arial"/>
              <a:buChar char="•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0 Month: 	First Application</a:t>
            </a:r>
          </a:p>
          <a:p>
            <a:pPr lvl="1">
              <a:buClr>
                <a:schemeClr val="accent1"/>
              </a:buClr>
              <a:buSzPct val="95000"/>
              <a:buFont typeface="Arial"/>
              <a:buChar char="•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12</a:t>
            </a:r>
            <a:r>
              <a:rPr lang="en-US" sz="2000" baseline="30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th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 Month: 	PCT Application</a:t>
            </a:r>
          </a:p>
          <a:p>
            <a:pPr lvl="1">
              <a:buClr>
                <a:schemeClr val="accent1"/>
              </a:buClr>
              <a:buSzPct val="95000"/>
              <a:buFont typeface="Arial"/>
              <a:buChar char="•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18</a:t>
            </a:r>
            <a:r>
              <a:rPr lang="en-US" sz="2000" baseline="30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th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 Month: 	Publication</a:t>
            </a:r>
          </a:p>
          <a:p>
            <a:pPr lvl="1">
              <a:buClr>
                <a:schemeClr val="accent1"/>
              </a:buClr>
              <a:buSzPct val="95000"/>
              <a:buFont typeface="Arial"/>
              <a:buChar char="•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30</a:t>
            </a:r>
            <a:r>
              <a:rPr lang="en-US" sz="2000" baseline="30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th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 Month: 	National Phase Application</a:t>
            </a:r>
            <a:endParaRPr lang="en-US" sz="2000" u="sng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endParaRPr lang="en-US" sz="2000" dirty="0">
              <a:effectLst/>
              <a:latin typeface="Arial" charset="0"/>
            </a:endParaRPr>
          </a:p>
          <a:p>
            <a:pPr eaLnBrk="1" hangingPunct="1"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3000" dirty="0">
              <a:effectLst/>
              <a:latin typeface="Century Gothic" charset="0"/>
            </a:endParaRPr>
          </a:p>
          <a:p>
            <a:pPr eaLnBrk="1" hangingPunct="1">
              <a:buClr>
                <a:schemeClr val="accent1"/>
              </a:buClr>
              <a:buSzPct val="80000"/>
              <a:buFont typeface="Wingdings 2" charset="0"/>
              <a:buChar char=""/>
            </a:pPr>
            <a:endParaRPr lang="en-US" sz="3000" dirty="0">
              <a:effectLst/>
              <a:latin typeface="Century Gothic" charset="0"/>
            </a:endParaRPr>
          </a:p>
          <a:p>
            <a:pPr eaLnBrk="1" hangingPunct="1">
              <a:buClr>
                <a:schemeClr val="accent1"/>
              </a:buClr>
              <a:buSzPct val="80000"/>
              <a:buFont typeface="Wingdings 2" charset="0"/>
              <a:buChar char=""/>
            </a:pPr>
            <a:endParaRPr lang="en-US" sz="3000" dirty="0">
              <a:effectLst/>
              <a:latin typeface="Century Gothic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39944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20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(B) Global Opportunities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1. Current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Our Decision: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We can choose to admire the above trends and just say, “Wow!”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We can turn these trends into our opportunities!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We are reminded to find “Smart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S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olutions”</a:t>
            </a:r>
            <a:endParaRPr lang="en-US" sz="2400" u="sng" dirty="0" smtClean="0">
              <a:effectLst/>
              <a:latin typeface="Calibri"/>
              <a:cs typeface="Calibri"/>
            </a:endParaRP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Source of Inventions: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Companies: large, mid-size, and start-up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Universities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Research Institutes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Individuals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487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21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(B) Global Opportunities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2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 Current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Flow of Applications: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Within </a:t>
            </a:r>
            <a:r>
              <a:rPr lang="en-US" sz="2000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same country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: USA, China, India, Taiwan, etc.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Within </a:t>
            </a:r>
            <a:r>
              <a:rPr lang="en-US" sz="2000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same region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: Asia, North America, Europe, etc.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Worldwide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:</a:t>
            </a:r>
          </a:p>
          <a:p>
            <a:pPr marL="536575" lvl="1" indent="0">
              <a:buClr>
                <a:schemeClr val="accent1"/>
              </a:buClr>
              <a:buSzPct val="80000"/>
              <a:buNone/>
            </a:pPr>
            <a:endParaRPr lang="en-US" sz="2400" u="sng" dirty="0" smtClean="0"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733800"/>
            <a:ext cx="2971800" cy="28380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3733800"/>
            <a:ext cx="2895600" cy="282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956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22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(B) Global Opportunities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8288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3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 Current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Applicant’s </a:t>
            </a: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Perspective: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Patent protection is a costly and lengthy process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Before filing a patent application in </a:t>
            </a:r>
            <a:r>
              <a:rPr lang="en-US" sz="2000" b="1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COUNTRY A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: 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What is the market potential?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Who are the technological competitors?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Can this technology be sold?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Is it possible to license this technology?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What is the quality of attorneys?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What is the average cost?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Is there a need for translation?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Is there any legal or procedural issue?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2813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23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(B) Global Opportunities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4. Current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Applicant’s Strategy: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Aim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at critical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innovation proactively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Understand the risk in advancing a technology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Choose QUALTIY over QUANTITY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Invest in research and development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B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uild up from the foundation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Support higher education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Encourage creativity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Seek grant and investment support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Search for collaboration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6380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24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(B) Global Opportunities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5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 Current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Applicant’s Consideration: Your Attorneys Must Be:</a:t>
            </a:r>
            <a:endParaRPr lang="en-US" sz="2400" u="sng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Having a global perspective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Willing to work with inventors enthusiastically and effectively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Overcoming challenges: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Language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Culture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Time zone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Communication style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Low budget firms are OK, but may only provide minimal service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High budget firms are OK, but may only provide expensive invoices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0640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25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(B) Global Opportunities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6. Current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Attorney’s Perspective: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Finding opportunities to offer our legal skills in </a:t>
            </a:r>
            <a:r>
              <a:rPr lang="en-US" sz="2000" b="1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COUNTRY A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Having a </a:t>
            </a:r>
            <a:r>
              <a:rPr lang="en-US" sz="2000" b="1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right attitude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by: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Serving the needs of the Applicants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Offering meaningful strategies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Providing value-added and cost-effective services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Communicating responsively and in a timely fashion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Abiding by highest ethical standards</a:t>
            </a:r>
          </a:p>
          <a:p>
            <a:pPr lvl="2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1669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26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(B) Global Opportunities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7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 Current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Attorney’s Consideration</a:t>
            </a: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Prepare a </a:t>
            </a:r>
            <a:r>
              <a:rPr lang="en-US" sz="2000" b="1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patent application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: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What is the invention?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Particularly pointing out, and distinctly claiming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Describing each component in the claims sufficiently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Avoid submitting a </a:t>
            </a:r>
            <a:r>
              <a:rPr lang="en-US" sz="2000" b="1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scientific publication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Titles and abstract may not tell what the invention is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Results and discussions may not describe what the claim is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A long list of references creates “weight” but not “substance”</a:t>
            </a:r>
          </a:p>
          <a:p>
            <a:pPr lvl="2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6487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27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(B) Global Opportunities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8. Current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Attorney’s Consideration (Cont’d):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Writing in </a:t>
            </a:r>
            <a:r>
              <a:rPr lang="en-US" sz="2000" b="1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simple and clear language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for:</a:t>
            </a:r>
          </a:p>
          <a:p>
            <a:pPr lvl="2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Examiners</a:t>
            </a:r>
          </a:p>
          <a:p>
            <a:pPr lvl="2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Translators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Including both </a:t>
            </a:r>
            <a:r>
              <a:rPr lang="en-US" sz="2000" b="1" u="sng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broad and specific descriptions and claims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Some jurisdiction allows broad interpretation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Some jurisdiction requires specific interpretation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Aim at preparing the application so that it can be filed in either type of jurisdiction</a:t>
            </a:r>
          </a:p>
          <a:p>
            <a:pPr lvl="2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30901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28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(B) Global Opportunities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9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 Current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Attorney’s Consideration (Cont’d):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Planning a </a:t>
            </a:r>
            <a:r>
              <a:rPr lang="en-US" sz="2000" b="1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provisional application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as a “non-provisional” application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Treat it like a final application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Changes between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provisional application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and PCT application may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create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issues</a:t>
            </a:r>
          </a:p>
          <a:p>
            <a:pPr lvl="2">
              <a:buClr>
                <a:schemeClr val="accent1"/>
              </a:buClr>
              <a:buSzPct val="95000"/>
              <a:buFont typeface="Courier New"/>
              <a:buChar char="o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Do not risk having the “priority document” invalidated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b="1" u="sng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Disclosure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 in examples, tables, and drawings </a:t>
            </a: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2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S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hould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be written out in full description.</a:t>
            </a:r>
          </a:p>
          <a:p>
            <a:pPr lvl="2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7577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29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(C) Conclusion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742950" indent="-742950" algn="ctr" eaLnBrk="1" hangingPunct="1">
              <a:buClrTx/>
              <a:buSzTx/>
              <a:buFontTx/>
              <a:buAutoNum type="alphaUcParenBoth" startAt="3"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From Global Trends to Global Opportunities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Let Us Learn Together:</a:t>
            </a:r>
            <a:endParaRPr lang="en-US" sz="24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The world is such a beautiful and wonderful place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We have become special friends at this conference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A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 friends, we can learn and work together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Please let me know if I can be of help to you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See you all in Washington, DC!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2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000" dirty="0" smtClean="0">
              <a:solidFill>
                <a:srgbClr val="292929"/>
              </a:solidFill>
              <a:effectLst/>
              <a:latin typeface="Calibri"/>
              <a:cs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4191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BA61244E-5878-1140-9062-242294A46F26}" type="slidenum">
              <a:rPr lang="en-US" sz="1200" smtClean="0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8229600" cy="967581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</a:t>
            </a:r>
            <a:r>
              <a:rPr lang="en-US" altLang="zh-TW" sz="4000" dirty="0">
                <a:solidFill>
                  <a:srgbClr val="FFFF00"/>
                </a:solidFill>
              </a:rPr>
              <a:t>Trends</a:t>
            </a:r>
            <a:endParaRPr lang="en-US" altLang="zh-TW" sz="4000" dirty="0">
              <a:solidFill>
                <a:srgbClr val="FFFF00"/>
              </a:solidFill>
              <a:latin typeface="Apple LiGothic Medium"/>
              <a:ea typeface="Apple LiGothic Medium"/>
              <a:cs typeface="Apple LiGothic Medium"/>
            </a:endParaRPr>
          </a:p>
          <a:p>
            <a:pPr marL="0" indent="0" algn="ctr" eaLnBrk="1" hangingPunct="1">
              <a:buClrTx/>
              <a:buSzTx/>
              <a:buNone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37891" name="Content Placeholder 2"/>
          <p:cNvSpPr txBox="1">
            <a:spLocks/>
          </p:cNvSpPr>
          <p:nvPr/>
        </p:nvSpPr>
        <p:spPr bwMode="auto">
          <a:xfrm>
            <a:off x="3810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8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2</a:t>
            </a:r>
            <a:r>
              <a:rPr lang="en-US" sz="28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</a:t>
            </a:r>
            <a:r>
              <a:rPr lang="en-US" sz="28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	Current Trends of PCT </a:t>
            </a:r>
            <a:r>
              <a:rPr lang="en-US" sz="28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Applications</a:t>
            </a:r>
            <a:endParaRPr lang="en-US" sz="2800" b="1" u="sng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800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PCT Applications Grow by 7</a:t>
            </a:r>
            <a:r>
              <a:rPr lang="en-US" sz="28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.3%</a:t>
            </a:r>
            <a:endParaRPr lang="en-US" sz="2800" dirty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About 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Calibri"/>
                <a:cs typeface="Calibri"/>
              </a:rPr>
              <a:t>233,000 </a:t>
            </a:r>
            <a:r>
              <a:rPr lang="en-US" sz="2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PCT applications were filed in 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Calibri"/>
                <a:cs typeface="Calibri"/>
              </a:rPr>
              <a:t>2016, </a:t>
            </a:r>
            <a:r>
              <a:rPr lang="en-US" sz="2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representing an increase of 7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Calibri"/>
                <a:cs typeface="Calibri"/>
              </a:rPr>
              <a:t>.3% </a:t>
            </a:r>
            <a:r>
              <a:rPr lang="en-US" sz="2400" dirty="0">
                <a:solidFill>
                  <a:schemeClr val="bg1"/>
                </a:solidFill>
                <a:effectLst/>
                <a:latin typeface="Calibri"/>
                <a:cs typeface="Calibri"/>
              </a:rPr>
              <a:t>on 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Calibri"/>
                <a:cs typeface="Calibri"/>
              </a:rPr>
              <a:t>2015. </a:t>
            </a:r>
            <a:endParaRPr lang="en-US" sz="2400" dirty="0">
              <a:solidFill>
                <a:schemeClr val="bg1"/>
              </a:solidFill>
              <a:effectLst/>
              <a:latin typeface="Calibri"/>
              <a:cs typeface="Calibri"/>
            </a:endParaRP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8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Countries</a:t>
            </a:r>
            <a:r>
              <a:rPr lang="en-US" sz="2800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: 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USA </a:t>
            </a: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	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56,595 </a:t>
            </a: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	(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24.3</a:t>
            </a: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%)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Japan 	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45,239 </a:t>
            </a: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(19.4%)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China		43,168	(18.5%)</a:t>
            </a:r>
            <a:endParaRPr lang="en-US" sz="220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Germany 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18,315 </a:t>
            </a: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  (7.9%</a:t>
            </a: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)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Korea </a:t>
            </a: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	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15,560 </a:t>
            </a: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Calibri"/>
                <a:cs typeface="Calibri"/>
              </a:rPr>
              <a:t>  (6.7%</a:t>
            </a:r>
            <a:r>
              <a:rPr lang="en-US" sz="2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)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endParaRPr lang="en-US" sz="2800" dirty="0">
              <a:effectLst/>
              <a:latin typeface="Calibri" charset="0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400" dirty="0">
              <a:effectLst/>
              <a:latin typeface="Calibri" charset="0"/>
            </a:endParaRPr>
          </a:p>
          <a:p>
            <a:pPr eaLnBrk="1" hangingPunct="1"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3000" dirty="0">
              <a:effectLst/>
              <a:latin typeface="Century Gothic" charset="0"/>
            </a:endParaRPr>
          </a:p>
          <a:p>
            <a:pPr eaLnBrk="1" hangingPunct="1">
              <a:buClr>
                <a:schemeClr val="accent1"/>
              </a:buClr>
              <a:buSzPct val="80000"/>
              <a:buFont typeface="Wingdings 2" charset="0"/>
              <a:buChar char=""/>
            </a:pPr>
            <a:endParaRPr lang="en-US" sz="3000" dirty="0">
              <a:effectLst/>
              <a:latin typeface="Century Gothic" charset="0"/>
            </a:endParaRPr>
          </a:p>
          <a:p>
            <a:pPr eaLnBrk="1" hangingPunct="1">
              <a:buClr>
                <a:schemeClr val="accent1"/>
              </a:buClr>
              <a:buSzPct val="80000"/>
              <a:buFont typeface="Wingdings 2" charset="0"/>
              <a:buChar char=""/>
            </a:pPr>
            <a:endParaRPr lang="en-US" sz="3000" dirty="0">
              <a:effectLst/>
              <a:latin typeface="Century Gothic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20000" y="6556375"/>
            <a:ext cx="503238" cy="301625"/>
          </a:xfrm>
        </p:spPr>
        <p:txBody>
          <a:bodyPr/>
          <a:lstStyle/>
          <a:p>
            <a:pPr>
              <a:defRPr/>
            </a:pPr>
            <a:fld id="{747A0EFB-4F4E-9441-9B24-2E49A0229043}" type="slidenum">
              <a:rPr lang="en-US" sz="1200" smtClean="0"/>
              <a:pPr>
                <a:defRPr/>
              </a:pPr>
              <a:t>30</a:t>
            </a:fld>
            <a:endParaRPr lang="en-US" sz="1200"/>
          </a:p>
        </p:txBody>
      </p:sp>
      <p:sp>
        <p:nvSpPr>
          <p:cNvPr id="52226" name="Content Placeholder 2"/>
          <p:cNvSpPr txBox="1">
            <a:spLocks/>
          </p:cNvSpPr>
          <p:nvPr/>
        </p:nvSpPr>
        <p:spPr bwMode="auto">
          <a:xfrm>
            <a:off x="6096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35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2000" u="sng" dirty="0">
              <a:solidFill>
                <a:srgbClr val="FFFF00"/>
              </a:solidFill>
              <a:effectLst/>
              <a:latin typeface="Calibri" charset="0"/>
            </a:endParaRPr>
          </a:p>
          <a:p>
            <a:pPr algn="ctr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6000" b="1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Thank You</a:t>
            </a:r>
            <a:r>
              <a:rPr lang="en-US" sz="6000" b="1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!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2800" b="1" dirty="0" smtClean="0">
              <a:solidFill>
                <a:srgbClr val="6C0000"/>
              </a:solidFill>
              <a:effectLst/>
              <a:latin typeface="Calibri"/>
              <a:cs typeface="Calibri"/>
            </a:endParaRPr>
          </a:p>
          <a:p>
            <a:pPr algn="ctr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b="1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Harvest </a:t>
            </a:r>
            <a:r>
              <a:rPr lang="en-US" sz="2400" b="1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IP Law LLP </a:t>
            </a:r>
          </a:p>
          <a:p>
            <a:pPr algn="ctr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1455 Pennsylvania Avenue NW, Suite 400</a:t>
            </a:r>
          </a:p>
          <a:p>
            <a:pPr algn="ctr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Washington</a:t>
            </a:r>
            <a:r>
              <a:rPr lang="en-US" sz="2400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, DC </a:t>
            </a: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20004, </a:t>
            </a:r>
            <a:r>
              <a:rPr lang="en-US" sz="2400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U.S.A.</a:t>
            </a:r>
          </a:p>
          <a:p>
            <a:pPr algn="ctr">
              <a:buClr>
                <a:schemeClr val="accent1"/>
              </a:buClr>
              <a:buSzPct val="80000"/>
              <a:buFont typeface="Wingdings 2" charset="0"/>
              <a:buNone/>
            </a:pPr>
            <a:r>
              <a:rPr lang="en-US" sz="2400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www.harvestiplaw.com</a:t>
            </a:r>
          </a:p>
          <a:p>
            <a:pPr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2800" b="1" dirty="0">
              <a:solidFill>
                <a:srgbClr val="6C0000"/>
              </a:solidFill>
              <a:effectLst/>
              <a:latin typeface="Calibri" charset="0"/>
            </a:endParaRPr>
          </a:p>
        </p:txBody>
      </p:sp>
      <p:sp>
        <p:nvSpPr>
          <p:cNvPr id="52227" name="TextBox 6"/>
          <p:cNvSpPr txBox="1">
            <a:spLocks noChangeArrowheads="1"/>
          </p:cNvSpPr>
          <p:nvPr/>
        </p:nvSpPr>
        <p:spPr bwMode="auto">
          <a:xfrm>
            <a:off x="5956300" y="24130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effectLst/>
              <a:latin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FF91E66-5F37-E246-A2AD-2D5D1FF15EF4}" type="slidenum">
              <a:rPr lang="en-US" sz="1200" smtClean="0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914400"/>
            <a:ext cx="8229600" cy="1174688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</a:t>
            </a:r>
            <a:r>
              <a:rPr lang="en-US" altLang="zh-TW" sz="4000" dirty="0">
                <a:solidFill>
                  <a:srgbClr val="FFFF00"/>
                </a:solidFill>
              </a:rPr>
              <a:t>Trends</a:t>
            </a:r>
            <a:endParaRPr lang="en-US" altLang="zh-TW" sz="4000" dirty="0">
              <a:solidFill>
                <a:srgbClr val="FFFF00"/>
              </a:solidFill>
              <a:latin typeface="Apple LiGothic Medium"/>
              <a:ea typeface="Apple LiGothic Medium"/>
              <a:cs typeface="Apple LiGothic Medium"/>
            </a:endParaRPr>
          </a:p>
          <a:p>
            <a:pPr marL="0" indent="0" algn="ctr" eaLnBrk="1" hangingPunct="1">
              <a:buClrTx/>
              <a:buSzTx/>
              <a:buNone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39939" name="Content Placeholder 2"/>
          <p:cNvSpPr txBox="1">
            <a:spLocks/>
          </p:cNvSpPr>
          <p:nvPr/>
        </p:nvSpPr>
        <p:spPr bwMode="auto">
          <a:xfrm>
            <a:off x="381000" y="1600200"/>
            <a:ext cx="8229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3.	Current Trends of PCT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Applications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Business </a:t>
            </a:r>
            <a:r>
              <a:rPr lang="en-US" sz="2400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Applicants: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ZTE (China)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4,123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Huawei (China)		3,692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Qualcomm (USA)		2,466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Mitsubishi (Japan)		2,053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LG (Korea)		1,888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Hewlett Packard (USA)	1,742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Intel (USA)		1,692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BOE Technology (China)	1,672</a:t>
            </a:r>
            <a:endParaRPr lang="en-US" sz="2000" dirty="0">
              <a:solidFill>
                <a:srgbClr val="292929"/>
              </a:solidFill>
              <a:effectLst/>
              <a:latin typeface="Arial" charset="0"/>
            </a:endParaRPr>
          </a:p>
          <a:p>
            <a:pPr eaLnBrk="1" hangingPunct="1">
              <a:buClr>
                <a:schemeClr val="accent1"/>
              </a:buClr>
              <a:buSzPct val="80000"/>
              <a:buFont typeface="Wingdings 2" charset="0"/>
              <a:buNone/>
            </a:pPr>
            <a:endParaRPr lang="en-US" sz="3000" dirty="0">
              <a:effectLst/>
              <a:latin typeface="Century Gothic" charset="0"/>
            </a:endParaRPr>
          </a:p>
          <a:p>
            <a:pPr eaLnBrk="1" hangingPunct="1">
              <a:buClr>
                <a:schemeClr val="accent1"/>
              </a:buClr>
              <a:buSzPct val="80000"/>
              <a:buFont typeface="Wingdings 2" charset="0"/>
              <a:buChar char=""/>
            </a:pPr>
            <a:endParaRPr lang="en-US" sz="3000" dirty="0">
              <a:effectLst/>
              <a:latin typeface="Century Gothic" charset="0"/>
            </a:endParaRPr>
          </a:p>
          <a:p>
            <a:pPr eaLnBrk="1" hangingPunct="1">
              <a:buClr>
                <a:schemeClr val="accent1"/>
              </a:buClr>
              <a:buSzPct val="80000"/>
              <a:buFont typeface="Wingdings 2" charset="0"/>
              <a:buChar char=""/>
            </a:pPr>
            <a:endParaRPr lang="en-US" sz="3000" dirty="0">
              <a:effectLst/>
              <a:latin typeface="Century Gothic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8067BB6C-2A93-7E42-B95D-EE5BE777D975}" type="slidenum">
              <a:rPr lang="en-US" sz="1200" smtClean="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838200"/>
            <a:ext cx="8229600" cy="891381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</a:t>
            </a:r>
            <a:r>
              <a:rPr lang="en-US" altLang="zh-TW" sz="4000" dirty="0">
                <a:solidFill>
                  <a:srgbClr val="FFFF00"/>
                </a:solidFill>
              </a:rPr>
              <a:t>Trends</a:t>
            </a:r>
            <a:endParaRPr lang="en-US" altLang="zh-TW" sz="4000" dirty="0">
              <a:solidFill>
                <a:srgbClr val="FFFF00"/>
              </a:solidFill>
              <a:latin typeface="Apple LiGothic Medium"/>
              <a:ea typeface="Apple LiGothic Medium"/>
              <a:cs typeface="Apple LiGothic Medium"/>
            </a:endParaRPr>
          </a:p>
          <a:p>
            <a:pPr marL="0" indent="0" algn="ctr" eaLnBrk="1" hangingPunct="1">
              <a:buClrTx/>
              <a:buSzTx/>
              <a:buNone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3012" name="Content Placeholder 2"/>
          <p:cNvSpPr txBox="1">
            <a:spLocks/>
          </p:cNvSpPr>
          <p:nvPr/>
        </p:nvSpPr>
        <p:spPr bwMode="auto">
          <a:xfrm>
            <a:off x="3810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8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4</a:t>
            </a:r>
            <a:r>
              <a:rPr lang="en-US" sz="28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</a:t>
            </a:r>
            <a:r>
              <a:rPr lang="en-US" sz="28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	Current Trends of PCT Applications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University Applicants: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California (USA)			434	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MIT (USA)			236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Harvard (USA)			162	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Johns Hopkins (USA)		158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Texas (USA)			152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Seoul (Korea)			122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Tokyo (Japan)			108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Stanford (USA)		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104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Hanyang (Korea)		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101</a:t>
            </a:r>
          </a:p>
          <a:p>
            <a:pPr lvl="1">
              <a:spcBef>
                <a:spcPct val="20000"/>
              </a:spcBef>
              <a:buClr>
                <a:schemeClr val="accent1"/>
              </a:buClr>
              <a:buSzPct val="95000"/>
              <a:buFont typeface="Verdana" charset="0"/>
              <a:buChar char="›"/>
              <a:defRPr/>
            </a:pPr>
            <a:endParaRPr lang="en-US" sz="2000" dirty="0" smtClean="0">
              <a:solidFill>
                <a:srgbClr val="292929"/>
              </a:solidFill>
              <a:effectLst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</a:t>
            </a:r>
            <a:r>
              <a:rPr lang="en-US" altLang="zh-TW" sz="4000" dirty="0">
                <a:solidFill>
                  <a:srgbClr val="FFFF00"/>
                </a:solidFill>
              </a:rPr>
              <a:t>Trends</a:t>
            </a:r>
            <a:endParaRPr lang="en-US" altLang="zh-TW" sz="4000" dirty="0">
              <a:solidFill>
                <a:srgbClr val="FFFF00"/>
              </a:solidFill>
              <a:latin typeface="Apple LiGothic Medium"/>
              <a:ea typeface="Apple LiGothic Medium"/>
              <a:cs typeface="Apple LiGothic Medium"/>
            </a:endParaRPr>
          </a:p>
          <a:p>
            <a:pPr marL="0" indent="0" algn="ctr" eaLnBrk="1" hangingPunct="1">
              <a:buClrTx/>
              <a:buSzTx/>
              <a:buNone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4478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5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 Current </a:t>
            </a: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Trends of PCT 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Applications</a:t>
            </a:r>
          </a:p>
          <a:p>
            <a:pPr>
              <a:buClr>
                <a:schemeClr val="accent1"/>
              </a:buClr>
              <a:buSzPct val="80000"/>
              <a:buFont typeface="Wingdings" charset="2"/>
              <a:buChar char="§"/>
            </a:pPr>
            <a:r>
              <a:rPr lang="en-US" sz="2400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Technological </a:t>
            </a:r>
            <a:r>
              <a:rPr lang="en-US" sz="2400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Fields:</a:t>
            </a: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Digital communication	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17,776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Computer technology	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17,551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Electrical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machinery, apparatus, energy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14,468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Medical 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technology			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14,256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Measurement instrument			 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9,338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Transportation				 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8,716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Pharmaceuticals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			 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8,216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Audio-visual technology</a:t>
            </a:r>
            <a:r>
              <a:rPr lang="en-US" sz="2000" dirty="0">
                <a:solidFill>
                  <a:srgbClr val="292929"/>
                </a:solidFill>
                <a:effectLst/>
                <a:latin typeface="Calibri"/>
                <a:cs typeface="Calibri"/>
              </a:rPr>
              <a:t>			  </a:t>
            </a:r>
            <a:r>
              <a:rPr lang="en-US" sz="2000" dirty="0" smtClean="0">
                <a:solidFill>
                  <a:srgbClr val="292929"/>
                </a:solidFill>
                <a:effectLst/>
                <a:latin typeface="Calibri"/>
                <a:cs typeface="Calibri"/>
              </a:rPr>
              <a:t>7,069</a:t>
            </a:r>
            <a:endParaRPr lang="en-US" sz="2000" dirty="0">
              <a:solidFill>
                <a:srgbClr val="292929"/>
              </a:solidFill>
              <a:effectLst/>
              <a:latin typeface="Calibri"/>
              <a:cs typeface="Calibri"/>
            </a:endParaRPr>
          </a:p>
          <a:p>
            <a:pPr lvl="1">
              <a:buClr>
                <a:schemeClr val="accent1"/>
              </a:buClr>
              <a:buSzPct val="95000"/>
              <a:buFont typeface="Verdana" charset="0"/>
              <a:buChar char="›"/>
            </a:pPr>
            <a:endParaRPr lang="en-US" sz="2400" dirty="0">
              <a:solidFill>
                <a:srgbClr val="292929"/>
              </a:solidFill>
              <a:effectLst/>
              <a:latin typeface="Calibri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7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6858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</a:t>
            </a:r>
            <a:r>
              <a:rPr lang="en-US" altLang="zh-TW" sz="4000" dirty="0">
                <a:solidFill>
                  <a:srgbClr val="FFFF00"/>
                </a:solidFill>
              </a:rPr>
              <a:t>Trends</a:t>
            </a:r>
            <a:endParaRPr lang="en-US" altLang="zh-TW" sz="4000" dirty="0">
              <a:solidFill>
                <a:srgbClr val="FFFF00"/>
              </a:solidFill>
              <a:latin typeface="Apple LiGothic Medium"/>
              <a:ea typeface="Apple LiGothic Medium"/>
              <a:cs typeface="Apple LiGothic Medium"/>
            </a:endParaRPr>
          </a:p>
          <a:p>
            <a:pPr marL="0" indent="0" algn="ctr" eaLnBrk="1" hangingPunct="1">
              <a:buClrTx/>
              <a:buSzTx/>
              <a:buNone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228600" y="137160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6. Top 5 National Phase Countries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1" y="2057400"/>
            <a:ext cx="4885908" cy="466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48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8</a:t>
            </a:fld>
            <a:endParaRPr lang="en-US" sz="12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8600"/>
            <a:ext cx="6721105" cy="641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20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/>
          <a:p>
            <a:pPr>
              <a:defRPr/>
            </a:pPr>
            <a:fld id="{C563545E-3703-0045-B94E-F0E992B5C58C}" type="slidenum">
              <a:rPr lang="en-US" sz="1200" smtClean="0"/>
              <a:pPr>
                <a:defRPr/>
              </a:pPr>
              <a:t>9</a:t>
            </a:fld>
            <a:endParaRPr lang="en-US" sz="12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1399032"/>
          </a:xfrm>
          <a:prstGeom prst="rect">
            <a:avLst/>
          </a:prstGeom>
        </p:spPr>
        <p:txBody>
          <a:bodyPr/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5C9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5C9C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marL="0" indent="0" algn="ctr" eaLnBrk="1" hangingPunct="1">
              <a:buClrTx/>
              <a:buSzTx/>
              <a:buNone/>
              <a:defRPr/>
            </a:pPr>
            <a:r>
              <a:rPr lang="en-US" altLang="zh-TW" sz="4000" dirty="0" smtClean="0">
                <a:solidFill>
                  <a:srgbClr val="FFFF00"/>
                </a:solidFill>
              </a:rPr>
              <a:t>(A) Global </a:t>
            </a:r>
            <a:r>
              <a:rPr lang="en-US" altLang="zh-TW" sz="4000" dirty="0">
                <a:solidFill>
                  <a:srgbClr val="FFFF00"/>
                </a:solidFill>
              </a:rPr>
              <a:t>Trends</a:t>
            </a:r>
            <a:endParaRPr lang="en-US" altLang="zh-TW" sz="4000" dirty="0">
              <a:solidFill>
                <a:srgbClr val="FFFF00"/>
              </a:solidFill>
              <a:latin typeface="Apple LiGothic Medium"/>
              <a:ea typeface="Apple LiGothic Medium"/>
              <a:cs typeface="Apple LiGothic Medium"/>
            </a:endParaRPr>
          </a:p>
          <a:p>
            <a:pPr marL="0" indent="0" algn="ctr" eaLnBrk="1" hangingPunct="1">
              <a:buClrTx/>
              <a:buSzTx/>
              <a:buNone/>
              <a:defRPr/>
            </a:pP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 txBox="1">
            <a:spLocks/>
          </p:cNvSpPr>
          <p:nvPr/>
        </p:nvSpPr>
        <p:spPr bwMode="auto">
          <a:xfrm>
            <a:off x="381000" y="144780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382588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22325" indent="-28575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charset="0"/>
              <a:buChar char="n"/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buClr>
                <a:schemeClr val="accent1"/>
              </a:buClr>
              <a:buSzPct val="80000"/>
              <a:buFont typeface="Wingdings 2" charset="0"/>
              <a:buChar char=""/>
            </a:pPr>
            <a:r>
              <a:rPr lang="en-US" sz="2400" b="1" u="sng" dirty="0">
                <a:solidFill>
                  <a:srgbClr val="6C0000"/>
                </a:solidFill>
                <a:effectLst/>
                <a:latin typeface="Calibri"/>
                <a:cs typeface="Calibri"/>
              </a:rPr>
              <a:t>7</a:t>
            </a:r>
            <a:r>
              <a:rPr lang="en-US" sz="2400" b="1" u="sng" dirty="0" smtClean="0">
                <a:solidFill>
                  <a:srgbClr val="6C0000"/>
                </a:solidFill>
                <a:effectLst/>
                <a:latin typeface="Calibri"/>
                <a:cs typeface="Calibri"/>
              </a:rPr>
              <a:t>. Top 5 National Phase from Middle Income Countries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52400" y="152400"/>
            <a:ext cx="8739872" cy="990600"/>
            <a:chOff x="152400" y="152400"/>
            <a:chExt cx="8739872" cy="990600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52400" y="685800"/>
              <a:ext cx="7391400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0" y="152400"/>
              <a:ext cx="1272272" cy="990600"/>
            </a:xfrm>
            <a:prstGeom prst="rect">
              <a:avLst/>
            </a:prstGeom>
          </p:spPr>
        </p:pic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1981200"/>
            <a:ext cx="4787900" cy="465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665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7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7_Verve">
      <a:majorFont>
        <a:latin typeface=""/>
        <a:ea typeface="ＭＳ Ｐゴシック"/>
        <a:cs typeface="ＭＳ Ｐゴシック"/>
      </a:majorFont>
      <a:minorFont>
        <a:latin typeface=""/>
        <a:ea typeface="ＭＳ Ｐゴシック"/>
        <a:cs typeface="ＭＳ Ｐゴシック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48311</TotalTime>
  <Words>1029</Words>
  <Application>Microsoft Macintosh PowerPoint</Application>
  <PresentationFormat>On-screen Show (4:3)</PresentationFormat>
  <Paragraphs>330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7_Verve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Isaac Chan</dc:creator>
  <cp:lastModifiedBy>David Ho</cp:lastModifiedBy>
  <cp:revision>1613</cp:revision>
  <cp:lastPrinted>2018-01-24T21:23:56Z</cp:lastPrinted>
  <dcterms:created xsi:type="dcterms:W3CDTF">2008-11-29T13:02:54Z</dcterms:created>
  <dcterms:modified xsi:type="dcterms:W3CDTF">2018-01-25T16:57:52Z</dcterms:modified>
</cp:coreProperties>
</file>